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j5lFipePdWZbo/yKqgUp3QAgCt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b198022f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32b198022ff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37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46.png"/><Relationship Id="rId5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png"/><Relationship Id="rId4" Type="http://schemas.openxmlformats.org/officeDocument/2006/relationships/image" Target="../media/image40.png"/><Relationship Id="rId5" Type="http://schemas.openxmlformats.org/officeDocument/2006/relationships/image" Target="../media/image34.png"/><Relationship Id="rId6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42.png"/><Relationship Id="rId5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6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4.png"/><Relationship Id="rId4" Type="http://schemas.openxmlformats.org/officeDocument/2006/relationships/image" Target="../media/image48.png"/><Relationship Id="rId5" Type="http://schemas.openxmlformats.org/officeDocument/2006/relationships/image" Target="../media/image4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8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1.png"/><Relationship Id="rId4" Type="http://schemas.openxmlformats.org/officeDocument/2006/relationships/image" Target="../media/image13.png"/><Relationship Id="rId5" Type="http://schemas.openxmlformats.org/officeDocument/2006/relationships/image" Target="../media/image30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0.png"/><Relationship Id="rId4" Type="http://schemas.openxmlformats.org/officeDocument/2006/relationships/image" Target="../media/image22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28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657004" y="15878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1" lang="pt-BR" sz="7200"/>
              <a:t>Formulário Discentes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582404" y="2797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582367" y="26828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1. Você atuou como editor de periódicos em 2022 e 2023? (pode marcar mais de uma opção). Número de respostas: 38 respostas." id="174" name="Google Shape;174;p10"/>
          <p:cNvPicPr preferRelativeResize="0"/>
          <p:nvPr/>
        </p:nvPicPr>
        <p:blipFill rotWithShape="1">
          <a:blip r:embed="rId3">
            <a:alphaModFix/>
          </a:blip>
          <a:srcRect b="9524" l="0" r="0" t="23067"/>
          <a:stretch/>
        </p:blipFill>
        <p:spPr>
          <a:xfrm>
            <a:off x="2548538" y="2530425"/>
            <a:ext cx="6838273" cy="21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66801" y="-1274"/>
            <a:ext cx="5890350" cy="2769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1. Você atuou como editor de periódicos em 2024? (pode marcar mais de uma opção). Número de respostas: 17 respostas." id="176" name="Google Shape;176;p10" title="1.11. Você atuou como editor de periódicos em 2024? (pode marcar mais de uma opção)"/>
          <p:cNvPicPr preferRelativeResize="0"/>
          <p:nvPr/>
        </p:nvPicPr>
        <p:blipFill rotWithShape="1">
          <a:blip r:embed="rId5">
            <a:alphaModFix/>
          </a:blip>
          <a:srcRect b="0" l="0" r="0" t="22438"/>
          <a:stretch/>
        </p:blipFill>
        <p:spPr>
          <a:xfrm>
            <a:off x="2564599" y="4638975"/>
            <a:ext cx="6715648" cy="247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0"/>
          <p:cNvSpPr/>
          <p:nvPr/>
        </p:nvSpPr>
        <p:spPr>
          <a:xfrm>
            <a:off x="582392" y="46389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402454" y="98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83" name="Google Shape;183;p11"/>
          <p:cNvSpPr/>
          <p:nvPr/>
        </p:nvSpPr>
        <p:spPr>
          <a:xfrm>
            <a:off x="402454" y="2810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2. Você atuou como revisor de periódicos em 2022 e 2023? (pode marcar mais de uma opção). Número de respostas: 38 respostas." id="184" name="Google Shape;184;p11"/>
          <p:cNvPicPr preferRelativeResize="0"/>
          <p:nvPr/>
        </p:nvPicPr>
        <p:blipFill rotWithShape="1">
          <a:blip r:embed="rId3">
            <a:alphaModFix/>
          </a:blip>
          <a:srcRect b="0" l="0" r="0" t="23669"/>
          <a:stretch/>
        </p:blipFill>
        <p:spPr>
          <a:xfrm>
            <a:off x="2092025" y="2673500"/>
            <a:ext cx="6702977" cy="243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7675" y="-75"/>
            <a:ext cx="6315275" cy="2838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2. Você atuou como revisor de periódicos em 2024? (pode marcar mais de uma opção). Número de respostas: 17 respostas." id="186" name="Google Shape;186;p11" title="1.12. Você atuou como revisor de periódicos em 2024? (pode marcar mais de uma opção)"/>
          <p:cNvPicPr preferRelativeResize="0"/>
          <p:nvPr/>
        </p:nvPicPr>
        <p:blipFill rotWithShape="1">
          <a:blip r:embed="rId5">
            <a:alphaModFix/>
          </a:blip>
          <a:srcRect b="0" l="0" r="0" t="22432"/>
          <a:stretch/>
        </p:blipFill>
        <p:spPr>
          <a:xfrm>
            <a:off x="2189363" y="4777075"/>
            <a:ext cx="6205000" cy="22889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326254" y="48532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"/>
          <p:cNvSpPr/>
          <p:nvPr/>
        </p:nvSpPr>
        <p:spPr>
          <a:xfrm>
            <a:off x="402454" y="3269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402454" y="2734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3. Você publicou artigos em 2022 e 2023?. Número de respostas: 38 respostas." id="194" name="Google Shape;194;p12"/>
          <p:cNvPicPr preferRelativeResize="0"/>
          <p:nvPr/>
        </p:nvPicPr>
        <p:blipFill rotWithShape="1">
          <a:blip r:embed="rId3">
            <a:alphaModFix/>
          </a:blip>
          <a:srcRect b="12492" l="0" r="0" t="23111"/>
          <a:stretch/>
        </p:blipFill>
        <p:spPr>
          <a:xfrm>
            <a:off x="2105900" y="2662350"/>
            <a:ext cx="6993426" cy="2140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8374" y="37000"/>
            <a:ext cx="6670951" cy="2685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3. Você publicou artigos em 2024?. Número de respostas: 17 respostas." id="196" name="Google Shape;196;p12" title="1.13. Você publicou artigos em 2024?"/>
          <p:cNvPicPr preferRelativeResize="0"/>
          <p:nvPr/>
        </p:nvPicPr>
        <p:blipFill rotWithShape="1">
          <a:blip r:embed="rId5">
            <a:alphaModFix/>
          </a:blip>
          <a:srcRect b="0" l="0" r="0" t="23664"/>
          <a:stretch/>
        </p:blipFill>
        <p:spPr>
          <a:xfrm>
            <a:off x="2133475" y="4733550"/>
            <a:ext cx="6813450" cy="247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402454" y="49621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/>
          <p:nvPr/>
        </p:nvSpPr>
        <p:spPr>
          <a:xfrm>
            <a:off x="402454" y="174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478654" y="32674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4. Você desenvolveu alguma atividade com impacto social em 2022 e 2023?. Número de respostas: 38 respostas." id="204" name="Google Shape;204;p13"/>
          <p:cNvPicPr preferRelativeResize="0"/>
          <p:nvPr/>
        </p:nvPicPr>
        <p:blipFill rotWithShape="1">
          <a:blip r:embed="rId3">
            <a:alphaModFix/>
          </a:blip>
          <a:srcRect b="0" l="0" r="0" t="26895"/>
          <a:stretch/>
        </p:blipFill>
        <p:spPr>
          <a:xfrm>
            <a:off x="2371900" y="2814753"/>
            <a:ext cx="7448201" cy="229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68437" y="46838"/>
            <a:ext cx="5458587" cy="29341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4. Você desenvolveu alguma atividade com impacto social em 2024?. Número de respostas: 17 respostas." id="206" name="Google Shape;206;p13" title="1.14. Você desenvolveu alguma atividade com impacto social em 2024?"/>
          <p:cNvPicPr preferRelativeResize="0"/>
          <p:nvPr/>
        </p:nvPicPr>
        <p:blipFill rotWithShape="1">
          <a:blip r:embed="rId5">
            <a:alphaModFix/>
          </a:blip>
          <a:srcRect b="0" l="0" r="0" t="28856"/>
          <a:stretch/>
        </p:blipFill>
        <p:spPr>
          <a:xfrm>
            <a:off x="2224675" y="4766100"/>
            <a:ext cx="7987226" cy="23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3"/>
          <p:cNvSpPr/>
          <p:nvPr/>
        </p:nvSpPr>
        <p:spPr>
          <a:xfrm>
            <a:off x="478654" y="51055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13" name="Google Shape;213;p14"/>
          <p:cNvSpPr/>
          <p:nvPr/>
        </p:nvSpPr>
        <p:spPr>
          <a:xfrm>
            <a:off x="97654" y="17434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1.  Qual é a sua percepção sobre os itens abaixo?. Número de respostas: ." id="214" name="Google Shape;214;p14"/>
          <p:cNvPicPr preferRelativeResize="0"/>
          <p:nvPr/>
        </p:nvPicPr>
        <p:blipFill rotWithShape="1">
          <a:blip r:embed="rId3">
            <a:alphaModFix/>
          </a:blip>
          <a:srcRect b="0" l="0" r="0" t="27349"/>
          <a:stretch/>
        </p:blipFill>
        <p:spPr>
          <a:xfrm>
            <a:off x="764100" y="2158549"/>
            <a:ext cx="11093328" cy="21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4054" y="56281"/>
            <a:ext cx="5706272" cy="184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3700" y="158827"/>
            <a:ext cx="4248743" cy="1695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1.  Qual é a sua percepção sobre os itens abaixo?. Número de respostas: ." id="217" name="Google Shape;217;p14" title="2.1.  Qual é a sua percepção sobre os itens abaixo?"/>
          <p:cNvPicPr preferRelativeResize="0"/>
          <p:nvPr/>
        </p:nvPicPr>
        <p:blipFill rotWithShape="1">
          <a:blip r:embed="rId6">
            <a:alphaModFix/>
          </a:blip>
          <a:srcRect b="0" l="0" r="0" t="27325"/>
          <a:stretch/>
        </p:blipFill>
        <p:spPr>
          <a:xfrm>
            <a:off x="667975" y="4553250"/>
            <a:ext cx="11425500" cy="22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/>
          <p:nvPr/>
        </p:nvSpPr>
        <p:spPr>
          <a:xfrm>
            <a:off x="97654" y="40630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173854" y="28864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2.2. Avalie o grau de necessidade dos pós-graduandos receberem apoio psicológico. Número de respostas: 38 respostas." id="225" name="Google Shape;225;p15"/>
          <p:cNvPicPr preferRelativeResize="0"/>
          <p:nvPr/>
        </p:nvPicPr>
        <p:blipFill rotWithShape="1">
          <a:blip r:embed="rId3">
            <a:alphaModFix/>
          </a:blip>
          <a:srcRect b="12067" l="0" r="0" t="23470"/>
          <a:stretch/>
        </p:blipFill>
        <p:spPr>
          <a:xfrm>
            <a:off x="1992275" y="2649425"/>
            <a:ext cx="6908034" cy="21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3875" y="58225"/>
            <a:ext cx="6551974" cy="265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2.2. Avalie o grau de necessidade dos pós-graduandos receberem apoio psicológico. Número de respostas: 17 respostas." id="227" name="Google Shape;227;p15" title="2.2. Avalie o grau de necessidade dos pós-graduandos receberem apoio psicológico"/>
          <p:cNvPicPr preferRelativeResize="0"/>
          <p:nvPr/>
        </p:nvPicPr>
        <p:blipFill rotWithShape="1">
          <a:blip r:embed="rId5">
            <a:alphaModFix/>
          </a:blip>
          <a:srcRect b="0" l="0" r="0" t="23047"/>
          <a:stretch/>
        </p:blipFill>
        <p:spPr>
          <a:xfrm>
            <a:off x="1922025" y="4726150"/>
            <a:ext cx="7049923" cy="2580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5"/>
          <p:cNvSpPr/>
          <p:nvPr/>
        </p:nvSpPr>
        <p:spPr>
          <a:xfrm>
            <a:off x="173854" y="48353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>
            <a:off x="97654" y="3496053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3.1.  Qual é a sua percepção sobre os itens abaixo?. Número de respostas: ."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22856"/>
            <a:ext cx="12192000" cy="20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54" y="482538"/>
            <a:ext cx="6818534" cy="158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07307" y="630751"/>
            <a:ext cx="5151692" cy="130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3.1.  Qual é a sua percepção sobre os itens abaixo?. Número de respostas: ." id="238" name="Google Shape;238;p16" title="3.1.  Qual é a sua percepção sobre os itens abaixo?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308027"/>
            <a:ext cx="12192000" cy="2089547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/>
          <p:nvPr/>
        </p:nvSpPr>
        <p:spPr>
          <a:xfrm>
            <a:off x="97654" y="19395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>
            <a:off x="97692" y="4397569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46" name="Google Shape;246;p17"/>
          <p:cNvSpPr/>
          <p:nvPr/>
        </p:nvSpPr>
        <p:spPr>
          <a:xfrm>
            <a:off x="97654" y="17434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3.2. Sobre a visibilidade do programa, você acredita que as ferramentas usadas atualmente (site, redes sociais) são suficientes? . Número de respostas: 38 respostas." id="247" name="Google Shape;24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8058" y="1524000"/>
            <a:ext cx="7564583" cy="343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7"/>
          <p:cNvSpPr/>
          <p:nvPr/>
        </p:nvSpPr>
        <p:spPr>
          <a:xfrm>
            <a:off x="1647250" y="76200"/>
            <a:ext cx="9865500" cy="14886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 pergunta era aberta em 2020, nesse caso, as sugestões foram: informações diárias ou com maior frequência, explorar melhor as ferramentas, divulgar as pesquisas do PBF, trazer informações mais relevantes para a área acadêmica, postagens quando um artigo é publicado, por exemplo, com um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breve resumo do que foi abordado e a importância daquilo para a</a:t>
            </a:r>
            <a:r>
              <a:rPr lang="pt-BR"/>
              <a:t> 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ociedade, divulgação para os acadêmicos da graduação</a:t>
            </a:r>
            <a:endParaRPr/>
          </a:p>
        </p:txBody>
      </p:sp>
      <p:pic>
        <p:nvPicPr>
          <p:cNvPr descr="Gráfico de respostas do Formulários Google. Título da pergunta: 3.2. Sobre a visibilidade do programa, você acredita que as ferramentas usadas atualmente (site, redes sociais) são suficientes? . Número de respostas: 17 respostas." id="249" name="Google Shape;249;p17" title="3.2. Sobre a visibilidade do programa, você acredita que as ferramentas usadas atualmente (site, redes sociais) são suficientes? "/>
          <p:cNvPicPr preferRelativeResize="0"/>
          <p:nvPr/>
        </p:nvPicPr>
        <p:blipFill rotWithShape="1">
          <a:blip r:embed="rId4">
            <a:alphaModFix/>
          </a:blip>
          <a:srcRect b="0" l="0" r="0" t="32185"/>
          <a:stretch/>
        </p:blipFill>
        <p:spPr>
          <a:xfrm>
            <a:off x="1943200" y="4607750"/>
            <a:ext cx="8401951" cy="25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7"/>
          <p:cNvSpPr/>
          <p:nvPr/>
        </p:nvSpPr>
        <p:spPr>
          <a:xfrm>
            <a:off x="178754" y="49546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b198022ff_0_19"/>
          <p:cNvSpPr/>
          <p:nvPr/>
        </p:nvSpPr>
        <p:spPr>
          <a:xfrm>
            <a:off x="2128050" y="731525"/>
            <a:ext cx="9455700" cy="492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Fazer vídeos sobre os laboratórios e linhas de pesquisas atuais para divulgação no instagram, principalmente no período que antecede as incrições para seleção de mestrado e doutorado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Sugiro uma maior atenção à divulgação de informações e à organização dos canais digitais. De modo geral, os sites da UEM apresentam um layout confuso, desatualizado e pouco intuitivo, o que dificulta a navegação e o acesso às informações. No caso específico da página do PBF, seria extremamente útil a criação de uma seção dedicada a "dúvidas frequentes" (FAQ).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Essa iniciativa poderia agilizar o atendimento aos alunos, evitando que precisem recorrer frequentemente à secretaria para esclarecer questões que poderiam ser resolvidas de forma prática e rápida no próprio site. Ressalto ainda que, embora as normas sejam disponibilizadas, nem todas as dúvidas são respondidas por elas, o que reforça a necessidade de melhorar a comunicação e centralizar informações acessíveis e claras.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2b198022ff_0_19"/>
          <p:cNvSpPr/>
          <p:nvPr/>
        </p:nvSpPr>
        <p:spPr>
          <a:xfrm>
            <a:off x="97654" y="479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97654" y="25816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4.1.  Qual é a sua percepção sobre os itens abaixo?. Número de respostas: ." id="263" name="Google Shape;263;p18"/>
          <p:cNvPicPr preferRelativeResize="0"/>
          <p:nvPr/>
        </p:nvPicPr>
        <p:blipFill rotWithShape="1">
          <a:blip r:embed="rId3">
            <a:alphaModFix/>
          </a:blip>
          <a:srcRect b="9609" l="0" r="0" t="22763"/>
          <a:stretch/>
        </p:blipFill>
        <p:spPr>
          <a:xfrm>
            <a:off x="1612675" y="2442827"/>
            <a:ext cx="9041475" cy="230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5075" y="-44700"/>
            <a:ext cx="8645974" cy="239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4.1.  Qual é a sua percepção sobre os itens abaixo?. Número de respostas: ." id="265" name="Google Shape;265;p18" title="4.1.  Qual é a sua percepção sobre os itens abaixo?"/>
          <p:cNvPicPr preferRelativeResize="0"/>
          <p:nvPr/>
        </p:nvPicPr>
        <p:blipFill rotWithShape="1">
          <a:blip r:embed="rId5">
            <a:alphaModFix/>
          </a:blip>
          <a:srcRect b="0" l="0" r="0" t="25116"/>
          <a:stretch/>
        </p:blipFill>
        <p:spPr>
          <a:xfrm>
            <a:off x="1611675" y="4725850"/>
            <a:ext cx="8645975" cy="244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8"/>
          <p:cNvSpPr/>
          <p:nvPr/>
        </p:nvSpPr>
        <p:spPr>
          <a:xfrm>
            <a:off x="97654" y="47469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97692" y="3233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Idade. Número de respostas: 38 respostas."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2701" y="2242499"/>
            <a:ext cx="6596323" cy="313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7374" y="22725"/>
            <a:ext cx="6324600" cy="2664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Idade. Número de respostas: 17 respostas." id="93" name="Google Shape;93;p2" title="Idade"/>
          <p:cNvPicPr preferRelativeResize="0"/>
          <p:nvPr/>
        </p:nvPicPr>
        <p:blipFill rotWithShape="1">
          <a:blip r:embed="rId5">
            <a:alphaModFix/>
          </a:blip>
          <a:srcRect b="0" l="0" r="0" t="24017"/>
          <a:stretch/>
        </p:blipFill>
        <p:spPr>
          <a:xfrm>
            <a:off x="1971425" y="4967900"/>
            <a:ext cx="6452398" cy="23316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97679" y="5087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00" name="Google Shape;100;p3"/>
          <p:cNvSpPr/>
          <p:nvPr/>
        </p:nvSpPr>
        <p:spPr>
          <a:xfrm>
            <a:off x="97654" y="3115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Em que nível se enquadra:. Número de respostas: 38 respostas." id="101" name="Google Shape;101;p3"/>
          <p:cNvPicPr preferRelativeResize="0"/>
          <p:nvPr/>
        </p:nvPicPr>
        <p:blipFill rotWithShape="1">
          <a:blip r:embed="rId3">
            <a:alphaModFix/>
          </a:blip>
          <a:srcRect b="0" l="0" r="0" t="28124"/>
          <a:stretch/>
        </p:blipFill>
        <p:spPr>
          <a:xfrm>
            <a:off x="1565575" y="2702952"/>
            <a:ext cx="7464824" cy="2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7974" y="-134150"/>
            <a:ext cx="6247425" cy="286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Em que nível se enquadra:. Número de respostas: 17 respostas." id="103" name="Google Shape;103;p3" title="Em que nível se enquadra:"/>
          <p:cNvPicPr preferRelativeResize="0"/>
          <p:nvPr/>
        </p:nvPicPr>
        <p:blipFill rotWithShape="1">
          <a:blip r:embed="rId5">
            <a:alphaModFix/>
          </a:blip>
          <a:srcRect b="0" l="0" r="0" t="28997"/>
          <a:stretch/>
        </p:blipFill>
        <p:spPr>
          <a:xfrm>
            <a:off x="1218475" y="4693651"/>
            <a:ext cx="8360699" cy="2498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97654" y="49601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97654" y="20482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1. Referente a proposta do programa: Planejamento pedagógico. Número de respostas: .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25020"/>
          <a:stretch/>
        </p:blipFill>
        <p:spPr>
          <a:xfrm>
            <a:off x="0" y="2504303"/>
            <a:ext cx="12191999" cy="17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445716"/>
            <a:ext cx="6135728" cy="153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8699" y="488493"/>
            <a:ext cx="6033881" cy="15385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1. Referente a proposta do programa: Planejamento pedagógico. Número de respostas: ." id="114" name="Google Shape;114;p4" title="1.1. Referente a proposta do programa: Planejamento pedagógic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4555947"/>
            <a:ext cx="12192000" cy="229790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97654" y="41656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ulários Google. Título da pergunta: 1.4.  Qual é a sua percepção sobre os itens abaixo?. Número de respostas: .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781849"/>
            <a:ext cx="10209001" cy="274764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>
            <a:off x="97654" y="221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97654" y="18459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00200" y="43554"/>
            <a:ext cx="5820588" cy="180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08030" y="168242"/>
            <a:ext cx="4401164" cy="16385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4.  Qual é a sua percepção sobre os itens abaixo?. Número de respostas: ." id="125" name="Google Shape;125;p5" title="1.4.  Qual é a sua percepção sobre os itens abaixo?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1150" y="4351627"/>
            <a:ext cx="9740948" cy="2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/>
          <p:nvPr/>
        </p:nvSpPr>
        <p:spPr>
          <a:xfrm>
            <a:off x="97654" y="466457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97654" y="479394"/>
            <a:ext cx="1367162" cy="39029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152404" y="32183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6. Em relação ao planejamento administrativo do PBF, como você avalia:. Número de respostas: ." id="133" name="Google Shape;133;p6"/>
          <p:cNvPicPr preferRelativeResize="0"/>
          <p:nvPr/>
        </p:nvPicPr>
        <p:blipFill rotWithShape="1">
          <a:blip r:embed="rId3">
            <a:alphaModFix/>
          </a:blip>
          <a:srcRect b="18489" l="0" r="0" t="23609"/>
          <a:stretch/>
        </p:blipFill>
        <p:spPr>
          <a:xfrm>
            <a:off x="1600200" y="3006450"/>
            <a:ext cx="9065422" cy="197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4">
            <a:alphaModFix/>
          </a:blip>
          <a:srcRect b="0" l="0" r="390" t="0"/>
          <a:stretch/>
        </p:blipFill>
        <p:spPr>
          <a:xfrm>
            <a:off x="1691118" y="-239"/>
            <a:ext cx="8461494" cy="3218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6. Em relação ao planejamento administrativo do PBF, como você avalia:. Número de respostas: ." id="135" name="Google Shape;135;p6" title="1.6. Em relação ao planejamento administrativo do PBF, como você avalia:"/>
          <p:cNvPicPr preferRelativeResize="0"/>
          <p:nvPr/>
        </p:nvPicPr>
        <p:blipFill rotWithShape="1">
          <a:blip r:embed="rId5">
            <a:alphaModFix/>
          </a:blip>
          <a:srcRect b="19190" l="0" r="0" t="25585"/>
          <a:stretch/>
        </p:blipFill>
        <p:spPr>
          <a:xfrm>
            <a:off x="1607650" y="5003875"/>
            <a:ext cx="9065426" cy="188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152404" y="51233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250054" y="479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250054" y="2276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7. Referente ao corpo docente. Número de respostas: ." id="143" name="Google Shape;143;p7"/>
          <p:cNvPicPr preferRelativeResize="0"/>
          <p:nvPr/>
        </p:nvPicPr>
        <p:blipFill rotWithShape="1">
          <a:blip r:embed="rId3">
            <a:alphaModFix/>
          </a:blip>
          <a:srcRect b="11075" l="0" r="0" t="24830"/>
          <a:stretch/>
        </p:blipFill>
        <p:spPr>
          <a:xfrm>
            <a:off x="2068475" y="2406150"/>
            <a:ext cx="7597853" cy="238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7083" y="31488"/>
            <a:ext cx="6763694" cy="2381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7. Referente ao corpo docente. Número de respostas: ." id="145" name="Google Shape;145;p7" title="1.7. Referente ao corpo docente"/>
          <p:cNvPicPr preferRelativeResize="0"/>
          <p:nvPr/>
        </p:nvPicPr>
        <p:blipFill rotWithShape="1">
          <a:blip r:embed="rId5">
            <a:alphaModFix/>
          </a:blip>
          <a:srcRect b="0" l="0" r="0" t="27251"/>
          <a:stretch/>
        </p:blipFill>
        <p:spPr>
          <a:xfrm>
            <a:off x="2067875" y="4711524"/>
            <a:ext cx="7761249" cy="27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221529" y="4787728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97654" y="8603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97654" y="2353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8. Marque a opção que corresponde ao número de eventos que compareceu em 2022 e 2023:. Número de respostas: ." id="153" name="Google Shape;153;p8"/>
          <p:cNvPicPr preferRelativeResize="0"/>
          <p:nvPr/>
        </p:nvPicPr>
        <p:blipFill rotWithShape="1">
          <a:blip r:embed="rId3">
            <a:alphaModFix/>
          </a:blip>
          <a:srcRect b="9818" l="0" r="0" t="24331"/>
          <a:stretch/>
        </p:blipFill>
        <p:spPr>
          <a:xfrm>
            <a:off x="2410700" y="2432552"/>
            <a:ext cx="7099048" cy="22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1202" y="68954"/>
            <a:ext cx="7220958" cy="2400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8. Marque a opção que corresponde ao número de eventos que compareceu em 2024:. Número de respostas: ." id="155" name="Google Shape;155;p8" title="1.8. Marque a opção que corresponde ao número de eventos que compareceu em 2024:"/>
          <p:cNvPicPr preferRelativeResize="0"/>
          <p:nvPr/>
        </p:nvPicPr>
        <p:blipFill rotWithShape="1">
          <a:blip r:embed="rId5">
            <a:alphaModFix/>
          </a:blip>
          <a:srcRect b="0" l="0" r="0" t="27509"/>
          <a:stretch/>
        </p:blipFill>
        <p:spPr>
          <a:xfrm>
            <a:off x="2410700" y="4583700"/>
            <a:ext cx="7220951" cy="2561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221529" y="47188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57" name="Google Shape;157;p8"/>
          <p:cNvSpPr txBox="1"/>
          <p:nvPr/>
        </p:nvSpPr>
        <p:spPr>
          <a:xfrm>
            <a:off x="97650" y="134025"/>
            <a:ext cx="8212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/>
          <p:nvPr/>
        </p:nvSpPr>
        <p:spPr>
          <a:xfrm>
            <a:off x="97654" y="250794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2020</a:t>
            </a: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97654" y="31150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endParaRPr/>
          </a:p>
        </p:txBody>
      </p:sp>
      <p:pic>
        <p:nvPicPr>
          <p:cNvPr descr="Gráfico de respostas do Formulários Google. Título da pergunta: 1.9. Apresentou trabalhos em eventos ou congressos em eventos nacionais ou internacionais em 2022 e 2023?. Número de respostas: 38 respostas." id="164" name="Google Shape;164;p9"/>
          <p:cNvPicPr preferRelativeResize="0"/>
          <p:nvPr/>
        </p:nvPicPr>
        <p:blipFill rotWithShape="1">
          <a:blip r:embed="rId3">
            <a:alphaModFix/>
          </a:blip>
          <a:srcRect b="12697" l="0" r="0" t="28274"/>
          <a:stretch/>
        </p:blipFill>
        <p:spPr>
          <a:xfrm>
            <a:off x="1890275" y="2699450"/>
            <a:ext cx="6752799" cy="202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5201" y="56701"/>
            <a:ext cx="6426574" cy="271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ulários Google. Título da pergunta: 1.9. Apresentou trabalhos em eventos ou congressos em eventos nacionais ou internacionais em 2024?. Número de respostas: 17 respostas." id="166" name="Google Shape;166;p9" title="1.9. Apresentou trabalhos em eventos ou congressos em eventos nacionais ou internacionais em 2024?"/>
          <p:cNvPicPr preferRelativeResize="0"/>
          <p:nvPr/>
        </p:nvPicPr>
        <p:blipFill rotWithShape="1">
          <a:blip r:embed="rId5">
            <a:alphaModFix/>
          </a:blip>
          <a:srcRect b="0" l="0" r="0" t="27730"/>
          <a:stretch/>
        </p:blipFill>
        <p:spPr>
          <a:xfrm>
            <a:off x="1838150" y="4687525"/>
            <a:ext cx="7166275" cy="263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/>
          <p:nvPr/>
        </p:nvSpPr>
        <p:spPr>
          <a:xfrm>
            <a:off x="97654" y="4921353"/>
            <a:ext cx="1367100" cy="3903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2024-03-15T17:54:12Z</dcterms:created>
  <dc:creator>Amanda</dc:creator>
</cp:coreProperties>
</file>