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</p:sldIdLst>
  <p:sldSz cx="32398970" cy="43200320"/>
  <p:notesSz cx="14224000" cy="20104100"/>
  <p:defaultTextStyle>
    <a:defPPr>
      <a:defRPr lang="pt-BR"/>
    </a:defPPr>
    <a:lvl1pPr marL="0" algn="l" defTabSz="2013585" rtl="0" eaLnBrk="1" latinLnBrk="0" hangingPunct="1">
      <a:defRPr sz="3965" kern="1200">
        <a:solidFill>
          <a:schemeClr val="tx1"/>
        </a:solidFill>
        <a:latin typeface="+mn-lt"/>
        <a:ea typeface="+mn-ea"/>
        <a:cs typeface="+mn-cs"/>
      </a:defRPr>
    </a:lvl1pPr>
    <a:lvl2pPr marL="1007110" algn="l" defTabSz="2013585" rtl="0" eaLnBrk="1" latinLnBrk="0" hangingPunct="1">
      <a:defRPr sz="3965" kern="1200">
        <a:solidFill>
          <a:schemeClr val="tx1"/>
        </a:solidFill>
        <a:latin typeface="+mn-lt"/>
        <a:ea typeface="+mn-ea"/>
        <a:cs typeface="+mn-cs"/>
      </a:defRPr>
    </a:lvl2pPr>
    <a:lvl3pPr marL="2013585" algn="l" defTabSz="2013585" rtl="0" eaLnBrk="1" latinLnBrk="0" hangingPunct="1">
      <a:defRPr sz="3965" kern="1200">
        <a:solidFill>
          <a:schemeClr val="tx1"/>
        </a:solidFill>
        <a:latin typeface="+mn-lt"/>
        <a:ea typeface="+mn-ea"/>
        <a:cs typeface="+mn-cs"/>
      </a:defRPr>
    </a:lvl3pPr>
    <a:lvl4pPr marL="3020695" algn="l" defTabSz="2013585" rtl="0" eaLnBrk="1" latinLnBrk="0" hangingPunct="1">
      <a:defRPr sz="3965" kern="1200">
        <a:solidFill>
          <a:schemeClr val="tx1"/>
        </a:solidFill>
        <a:latin typeface="+mn-lt"/>
        <a:ea typeface="+mn-ea"/>
        <a:cs typeface="+mn-cs"/>
      </a:defRPr>
    </a:lvl4pPr>
    <a:lvl5pPr marL="4027170" algn="l" defTabSz="2013585" rtl="0" eaLnBrk="1" latinLnBrk="0" hangingPunct="1">
      <a:defRPr sz="3965" kern="1200">
        <a:solidFill>
          <a:schemeClr val="tx1"/>
        </a:solidFill>
        <a:latin typeface="+mn-lt"/>
        <a:ea typeface="+mn-ea"/>
        <a:cs typeface="+mn-cs"/>
      </a:defRPr>
    </a:lvl5pPr>
    <a:lvl6pPr marL="5034280" algn="l" defTabSz="2013585" rtl="0" eaLnBrk="1" latinLnBrk="0" hangingPunct="1">
      <a:defRPr sz="3965" kern="1200">
        <a:solidFill>
          <a:schemeClr val="tx1"/>
        </a:solidFill>
        <a:latin typeface="+mn-lt"/>
        <a:ea typeface="+mn-ea"/>
        <a:cs typeface="+mn-cs"/>
      </a:defRPr>
    </a:lvl6pPr>
    <a:lvl7pPr marL="6041390" algn="l" defTabSz="2013585" rtl="0" eaLnBrk="1" latinLnBrk="0" hangingPunct="1">
      <a:defRPr sz="3965" kern="1200">
        <a:solidFill>
          <a:schemeClr val="tx1"/>
        </a:solidFill>
        <a:latin typeface="+mn-lt"/>
        <a:ea typeface="+mn-ea"/>
        <a:cs typeface="+mn-cs"/>
      </a:defRPr>
    </a:lvl7pPr>
    <a:lvl8pPr marL="7047865" algn="l" defTabSz="2013585" rtl="0" eaLnBrk="1" latinLnBrk="0" hangingPunct="1">
      <a:defRPr sz="3965" kern="1200">
        <a:solidFill>
          <a:schemeClr val="tx1"/>
        </a:solidFill>
        <a:latin typeface="+mn-lt"/>
        <a:ea typeface="+mn-ea"/>
        <a:cs typeface="+mn-cs"/>
      </a:defRPr>
    </a:lvl8pPr>
    <a:lvl9pPr marL="8054975" algn="l" defTabSz="2013585" rtl="0" eaLnBrk="1" latinLnBrk="0" hangingPunct="1">
      <a:defRPr sz="396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DA8E"/>
    <a:srgbClr val="C85B11"/>
    <a:srgbClr val="EA6B14"/>
    <a:srgbClr val="868ACD"/>
    <a:srgbClr val="FBB224"/>
    <a:srgbClr val="07554D"/>
    <a:srgbClr val="FFFD59"/>
    <a:srgbClr val="FFFFCC"/>
    <a:srgbClr val="F0D484"/>
    <a:srgbClr val="EFB4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5" autoAdjust="0"/>
    <p:restoredTop sz="94660"/>
  </p:normalViewPr>
  <p:slideViewPr>
    <p:cSldViewPr>
      <p:cViewPr varScale="1">
        <p:scale>
          <a:sx n="10" d="100"/>
          <a:sy n="10" d="100"/>
        </p:scale>
        <p:origin x="2610" y="84"/>
      </p:cViewPr>
      <p:guideLst>
        <p:guide orient="horz" pos="13607"/>
        <p:guide pos="102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164033" cy="10074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8056598" y="0"/>
            <a:ext cx="6164033" cy="10074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757F9-67C8-4CD7-AE5F-6C0FA977A346}" type="datetimeFigureOut">
              <a:rPr lang="pt-BR" smtClean="0"/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568825" y="2513013"/>
            <a:ext cx="5086350" cy="6784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1421951" y="9675098"/>
            <a:ext cx="11380099" cy="79159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19096653"/>
            <a:ext cx="6164033" cy="10074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8056598" y="19096653"/>
            <a:ext cx="6164033" cy="10074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2A9F8F-EA15-4C03-BD3B-39A02156185B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2013585" rtl="0" eaLnBrk="1" latinLnBrk="0" hangingPunct="1">
      <a:defRPr sz="2645" kern="1200">
        <a:solidFill>
          <a:schemeClr val="tx1"/>
        </a:solidFill>
        <a:latin typeface="+mn-lt"/>
        <a:ea typeface="+mn-ea"/>
        <a:cs typeface="+mn-cs"/>
      </a:defRPr>
    </a:lvl1pPr>
    <a:lvl2pPr marL="1007110" algn="l" defTabSz="2013585" rtl="0" eaLnBrk="1" latinLnBrk="0" hangingPunct="1">
      <a:defRPr sz="2645" kern="1200">
        <a:solidFill>
          <a:schemeClr val="tx1"/>
        </a:solidFill>
        <a:latin typeface="+mn-lt"/>
        <a:ea typeface="+mn-ea"/>
        <a:cs typeface="+mn-cs"/>
      </a:defRPr>
    </a:lvl2pPr>
    <a:lvl3pPr marL="2013585" algn="l" defTabSz="2013585" rtl="0" eaLnBrk="1" latinLnBrk="0" hangingPunct="1">
      <a:defRPr sz="2645" kern="1200">
        <a:solidFill>
          <a:schemeClr val="tx1"/>
        </a:solidFill>
        <a:latin typeface="+mn-lt"/>
        <a:ea typeface="+mn-ea"/>
        <a:cs typeface="+mn-cs"/>
      </a:defRPr>
    </a:lvl3pPr>
    <a:lvl4pPr marL="3020695" algn="l" defTabSz="2013585" rtl="0" eaLnBrk="1" latinLnBrk="0" hangingPunct="1">
      <a:defRPr sz="2645" kern="1200">
        <a:solidFill>
          <a:schemeClr val="tx1"/>
        </a:solidFill>
        <a:latin typeface="+mn-lt"/>
        <a:ea typeface="+mn-ea"/>
        <a:cs typeface="+mn-cs"/>
      </a:defRPr>
    </a:lvl4pPr>
    <a:lvl5pPr marL="4027170" algn="l" defTabSz="2013585" rtl="0" eaLnBrk="1" latinLnBrk="0" hangingPunct="1">
      <a:defRPr sz="2645" kern="1200">
        <a:solidFill>
          <a:schemeClr val="tx1"/>
        </a:solidFill>
        <a:latin typeface="+mn-lt"/>
        <a:ea typeface="+mn-ea"/>
        <a:cs typeface="+mn-cs"/>
      </a:defRPr>
    </a:lvl5pPr>
    <a:lvl6pPr marL="5034280" algn="l" defTabSz="2013585" rtl="0" eaLnBrk="1" latinLnBrk="0" hangingPunct="1">
      <a:defRPr sz="2645" kern="1200">
        <a:solidFill>
          <a:schemeClr val="tx1"/>
        </a:solidFill>
        <a:latin typeface="+mn-lt"/>
        <a:ea typeface="+mn-ea"/>
        <a:cs typeface="+mn-cs"/>
      </a:defRPr>
    </a:lvl6pPr>
    <a:lvl7pPr marL="6041390" algn="l" defTabSz="2013585" rtl="0" eaLnBrk="1" latinLnBrk="0" hangingPunct="1">
      <a:defRPr sz="2645" kern="1200">
        <a:solidFill>
          <a:schemeClr val="tx1"/>
        </a:solidFill>
        <a:latin typeface="+mn-lt"/>
        <a:ea typeface="+mn-ea"/>
        <a:cs typeface="+mn-cs"/>
      </a:defRPr>
    </a:lvl7pPr>
    <a:lvl8pPr marL="7047865" algn="l" defTabSz="2013585" rtl="0" eaLnBrk="1" latinLnBrk="0" hangingPunct="1">
      <a:defRPr sz="2645" kern="1200">
        <a:solidFill>
          <a:schemeClr val="tx1"/>
        </a:solidFill>
        <a:latin typeface="+mn-lt"/>
        <a:ea typeface="+mn-ea"/>
        <a:cs typeface="+mn-cs"/>
      </a:defRPr>
    </a:lvl8pPr>
    <a:lvl9pPr marL="8054975" algn="l" defTabSz="2013585" rtl="0" eaLnBrk="1" latinLnBrk="0" hangingPunct="1">
      <a:defRPr sz="264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568825" y="2513013"/>
            <a:ext cx="5086350" cy="678497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A9F8F-EA15-4C03-BD3B-39A02156185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6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5"/>
            </a:lvl1pPr>
            <a:lvl2pPr marL="1619885" indent="0" algn="ctr">
              <a:buNone/>
              <a:defRPr sz="7085"/>
            </a:lvl2pPr>
            <a:lvl3pPr marL="3239770" indent="0" algn="ctr">
              <a:buNone/>
              <a:defRPr sz="6380"/>
            </a:lvl3pPr>
            <a:lvl4pPr marL="4859655" indent="0" algn="ctr">
              <a:buNone/>
              <a:defRPr sz="5670"/>
            </a:lvl4pPr>
            <a:lvl5pPr marL="6479540" indent="0" algn="ctr">
              <a:buNone/>
              <a:defRPr sz="5670"/>
            </a:lvl5pPr>
            <a:lvl6pPr marL="8100060" indent="0" algn="ctr">
              <a:buNone/>
              <a:defRPr sz="5670"/>
            </a:lvl6pPr>
            <a:lvl7pPr marL="9719945" indent="0" algn="ctr">
              <a:buNone/>
              <a:defRPr sz="5670"/>
            </a:lvl7pPr>
            <a:lvl8pPr marL="11339830" indent="0" algn="ctr">
              <a:buNone/>
              <a:defRPr sz="5670"/>
            </a:lvl8pPr>
            <a:lvl9pPr marL="12959715" indent="0" algn="ctr">
              <a:buNone/>
              <a:defRPr sz="567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880" b="1" i="0">
                <a:solidFill>
                  <a:srgbClr val="000066"/>
                </a:solidFill>
                <a:latin typeface="Calibri" panose="020F0502020204030204"/>
                <a:cs typeface="Calibri" panose="020F050202020403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619964" y="9936147"/>
            <a:ext cx="14093691" cy="12962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6685633" y="9936147"/>
            <a:ext cx="14093691" cy="12962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6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5">
                <a:solidFill>
                  <a:schemeClr val="tx1"/>
                </a:solidFill>
              </a:defRPr>
            </a:lvl1pPr>
            <a:lvl2pPr marL="1619885" indent="0">
              <a:buNone/>
              <a:defRPr sz="7085">
                <a:solidFill>
                  <a:schemeClr val="tx1">
                    <a:tint val="75000"/>
                  </a:schemeClr>
                </a:solidFill>
              </a:defRPr>
            </a:lvl2pPr>
            <a:lvl3pPr marL="3239770" indent="0">
              <a:buNone/>
              <a:defRPr sz="6380">
                <a:solidFill>
                  <a:schemeClr val="tx1">
                    <a:tint val="75000"/>
                  </a:schemeClr>
                </a:solidFill>
              </a:defRPr>
            </a:lvl3pPr>
            <a:lvl4pPr marL="4859655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4pPr>
            <a:lvl5pPr marL="647954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5pPr>
            <a:lvl6pPr marL="810006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6pPr>
            <a:lvl7pPr marL="9719945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7pPr>
            <a:lvl8pPr marL="1133983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8pPr>
            <a:lvl9pPr marL="12959715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5" b="1"/>
            </a:lvl1pPr>
            <a:lvl2pPr marL="1619885" indent="0">
              <a:buNone/>
              <a:defRPr sz="7085" b="1"/>
            </a:lvl2pPr>
            <a:lvl3pPr marL="3239770" indent="0">
              <a:buNone/>
              <a:defRPr sz="6380" b="1"/>
            </a:lvl3pPr>
            <a:lvl4pPr marL="4859655" indent="0">
              <a:buNone/>
              <a:defRPr sz="5670" b="1"/>
            </a:lvl4pPr>
            <a:lvl5pPr marL="6479540" indent="0">
              <a:buNone/>
              <a:defRPr sz="5670" b="1"/>
            </a:lvl5pPr>
            <a:lvl6pPr marL="8100060" indent="0">
              <a:buNone/>
              <a:defRPr sz="5670" b="1"/>
            </a:lvl6pPr>
            <a:lvl7pPr marL="9719945" indent="0">
              <a:buNone/>
              <a:defRPr sz="5670" b="1"/>
            </a:lvl7pPr>
            <a:lvl8pPr marL="11339830" indent="0">
              <a:buNone/>
              <a:defRPr sz="5670" b="1"/>
            </a:lvl8pPr>
            <a:lvl9pPr marL="12959715" indent="0">
              <a:buNone/>
              <a:defRPr sz="5670" b="1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5" b="1"/>
            </a:lvl1pPr>
            <a:lvl2pPr marL="1619885" indent="0">
              <a:buNone/>
              <a:defRPr sz="7085" b="1"/>
            </a:lvl2pPr>
            <a:lvl3pPr marL="3239770" indent="0">
              <a:buNone/>
              <a:defRPr sz="6380" b="1"/>
            </a:lvl3pPr>
            <a:lvl4pPr marL="4859655" indent="0">
              <a:buNone/>
              <a:defRPr sz="5670" b="1"/>
            </a:lvl4pPr>
            <a:lvl5pPr marL="6479540" indent="0">
              <a:buNone/>
              <a:defRPr sz="5670" b="1"/>
            </a:lvl5pPr>
            <a:lvl6pPr marL="8100060" indent="0">
              <a:buNone/>
              <a:defRPr sz="5670" b="1"/>
            </a:lvl6pPr>
            <a:lvl7pPr marL="9719945" indent="0">
              <a:buNone/>
              <a:defRPr sz="5670" b="1"/>
            </a:lvl7pPr>
            <a:lvl8pPr marL="11339830" indent="0">
              <a:buNone/>
              <a:defRPr sz="5670" b="1"/>
            </a:lvl8pPr>
            <a:lvl9pPr marL="12959715" indent="0">
              <a:buNone/>
              <a:defRPr sz="5670" b="1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4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40"/>
            </a:lvl1pPr>
            <a:lvl2pPr>
              <a:defRPr sz="9920"/>
            </a:lvl2pPr>
            <a:lvl3pPr>
              <a:defRPr sz="8505"/>
            </a:lvl3pPr>
            <a:lvl4pPr>
              <a:defRPr sz="7085"/>
            </a:lvl4pPr>
            <a:lvl5pPr>
              <a:defRPr sz="7085"/>
            </a:lvl5pPr>
            <a:lvl6pPr>
              <a:defRPr sz="7085"/>
            </a:lvl6pPr>
            <a:lvl7pPr>
              <a:defRPr sz="7085"/>
            </a:lvl7pPr>
            <a:lvl8pPr>
              <a:defRPr sz="7085"/>
            </a:lvl8pPr>
            <a:lvl9pPr>
              <a:defRPr sz="7085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70"/>
            </a:lvl1pPr>
            <a:lvl2pPr marL="1619885" indent="0">
              <a:buNone/>
              <a:defRPr sz="4960"/>
            </a:lvl2pPr>
            <a:lvl3pPr marL="3239770" indent="0">
              <a:buNone/>
              <a:defRPr sz="4250"/>
            </a:lvl3pPr>
            <a:lvl4pPr marL="4859655" indent="0">
              <a:buNone/>
              <a:defRPr sz="3545"/>
            </a:lvl4pPr>
            <a:lvl5pPr marL="6479540" indent="0">
              <a:buNone/>
              <a:defRPr sz="3545"/>
            </a:lvl5pPr>
            <a:lvl6pPr marL="8100060" indent="0">
              <a:buNone/>
              <a:defRPr sz="3545"/>
            </a:lvl6pPr>
            <a:lvl7pPr marL="9719945" indent="0">
              <a:buNone/>
              <a:defRPr sz="3545"/>
            </a:lvl7pPr>
            <a:lvl8pPr marL="11339830" indent="0">
              <a:buNone/>
              <a:defRPr sz="3545"/>
            </a:lvl8pPr>
            <a:lvl9pPr marL="12959715" indent="0">
              <a:buNone/>
              <a:defRPr sz="3545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4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40"/>
            </a:lvl1pPr>
            <a:lvl2pPr marL="1619885" indent="0">
              <a:buNone/>
              <a:defRPr sz="9920"/>
            </a:lvl2pPr>
            <a:lvl3pPr marL="3239770" indent="0">
              <a:buNone/>
              <a:defRPr sz="8505"/>
            </a:lvl3pPr>
            <a:lvl4pPr marL="4859655" indent="0">
              <a:buNone/>
              <a:defRPr sz="7085"/>
            </a:lvl4pPr>
            <a:lvl5pPr marL="6479540" indent="0">
              <a:buNone/>
              <a:defRPr sz="7085"/>
            </a:lvl5pPr>
            <a:lvl6pPr marL="8100060" indent="0">
              <a:buNone/>
              <a:defRPr sz="7085"/>
            </a:lvl6pPr>
            <a:lvl7pPr marL="9719945" indent="0">
              <a:buNone/>
              <a:defRPr sz="7085"/>
            </a:lvl7pPr>
            <a:lvl8pPr marL="11339830" indent="0">
              <a:buNone/>
              <a:defRPr sz="7085"/>
            </a:lvl8pPr>
            <a:lvl9pPr marL="12959715" indent="0">
              <a:buNone/>
              <a:defRPr sz="7085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70"/>
            </a:lvl1pPr>
            <a:lvl2pPr marL="1619885" indent="0">
              <a:buNone/>
              <a:defRPr sz="4960"/>
            </a:lvl2pPr>
            <a:lvl3pPr marL="3239770" indent="0">
              <a:buNone/>
              <a:defRPr sz="4250"/>
            </a:lvl3pPr>
            <a:lvl4pPr marL="4859655" indent="0">
              <a:buNone/>
              <a:defRPr sz="3545"/>
            </a:lvl4pPr>
            <a:lvl5pPr marL="6479540" indent="0">
              <a:buNone/>
              <a:defRPr sz="3545"/>
            </a:lvl5pPr>
            <a:lvl6pPr marL="8100060" indent="0">
              <a:buNone/>
              <a:defRPr sz="3545"/>
            </a:lvl6pPr>
            <a:lvl7pPr marL="9719945" indent="0">
              <a:buNone/>
              <a:defRPr sz="3545"/>
            </a:lvl7pPr>
            <a:lvl8pPr marL="11339830" indent="0">
              <a:buNone/>
              <a:defRPr sz="3545"/>
            </a:lvl8pPr>
            <a:lvl9pPr marL="12959715" indent="0">
              <a:buNone/>
              <a:defRPr sz="3545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3239770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0260" indent="-810260" algn="l" defTabSz="3239770" rtl="0" eaLnBrk="1" latinLnBrk="0" hangingPunct="1">
        <a:lnSpc>
          <a:spcPct val="90000"/>
        </a:lnSpc>
        <a:spcBef>
          <a:spcPts val="3545"/>
        </a:spcBef>
        <a:buFont typeface="Arial" panose="020B0604020202020204" pitchFamily="34" charset="0"/>
        <a:buChar char="•"/>
        <a:defRPr sz="9920" kern="1200">
          <a:solidFill>
            <a:schemeClr val="tx1"/>
          </a:solidFill>
          <a:latin typeface="+mn-lt"/>
          <a:ea typeface="+mn-ea"/>
          <a:cs typeface="+mn-cs"/>
        </a:defRPr>
      </a:lvl1pPr>
      <a:lvl2pPr marL="2430145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8505" kern="1200">
          <a:solidFill>
            <a:schemeClr val="tx1"/>
          </a:solidFill>
          <a:latin typeface="+mn-lt"/>
          <a:ea typeface="+mn-ea"/>
          <a:cs typeface="+mn-cs"/>
        </a:defRPr>
      </a:lvl2pPr>
      <a:lvl3pPr marL="4050030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7085" kern="1200">
          <a:solidFill>
            <a:schemeClr val="tx1"/>
          </a:solidFill>
          <a:latin typeface="+mn-lt"/>
          <a:ea typeface="+mn-ea"/>
          <a:cs typeface="+mn-cs"/>
        </a:defRPr>
      </a:lvl3pPr>
      <a:lvl4pPr marL="5669915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4pPr>
      <a:lvl5pPr marL="7289800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5pPr>
      <a:lvl6pPr marL="8909685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6pPr>
      <a:lvl7pPr marL="10529570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7pPr>
      <a:lvl8pPr marL="12149455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8pPr>
      <a:lvl9pPr marL="13769340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1pPr>
      <a:lvl2pPr marL="161988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2pPr>
      <a:lvl3pPr marL="323977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3pPr>
      <a:lvl4pPr marL="485965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4pPr>
      <a:lvl5pPr marL="647954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5pPr>
      <a:lvl6pPr marL="810006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6pPr>
      <a:lvl7pPr marL="971994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7pPr>
      <a:lvl8pPr marL="1133983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8pPr>
      <a:lvl9pPr marL="1295971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jpeg"/><Relationship Id="rId7" Type="http://schemas.openxmlformats.org/officeDocument/2006/relationships/image" Target="../media/image7.jpeg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5" Type="http://schemas.openxmlformats.org/officeDocument/2006/relationships/notesSlide" Target="../notesSlides/notesSlide1.xml"/><Relationship Id="rId14" Type="http://schemas.openxmlformats.org/officeDocument/2006/relationships/slideLayout" Target="../slideLayouts/slideLayout12.xml"/><Relationship Id="rId13" Type="http://schemas.openxmlformats.org/officeDocument/2006/relationships/image" Target="../media/image13.png"/><Relationship Id="rId12" Type="http://schemas.openxmlformats.org/officeDocument/2006/relationships/image" Target="../media/image12.png"/><Relationship Id="rId11" Type="http://schemas.openxmlformats.org/officeDocument/2006/relationships/image" Target="../media/image11.png"/><Relationship Id="rId10" Type="http://schemas.openxmlformats.org/officeDocument/2006/relationships/image" Target="../media/image10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4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0" y="0"/>
            <a:ext cx="32399288" cy="781255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60265" y="3432175"/>
            <a:ext cx="21773515" cy="1513840"/>
          </a:xfrm>
          <a:prstGeom prst="rect">
            <a:avLst/>
          </a:prstGeom>
        </p:spPr>
        <p:txBody>
          <a:bodyPr vert="horz" wrap="square" lIns="0" tIns="19444" rIns="0" bIns="0" rtlCol="0" anchor="ctr">
            <a:spAutoFit/>
          </a:bodyPr>
          <a:lstStyle/>
          <a:p>
            <a:pPr algn="ctr"/>
            <a:r>
              <a:rPr lang="en-US" sz="5400" dirty="0">
                <a:solidFill>
                  <a:srgbClr val="EA6B1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ATIVIDADE ANTIDIABÉTICA </a:t>
            </a:r>
            <a:r>
              <a:rPr lang="en-US" sz="5400" i="1" dirty="0">
                <a:solidFill>
                  <a:srgbClr val="EA6B1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VITRO</a:t>
            </a:r>
            <a:r>
              <a:rPr lang="en-US" sz="5400" dirty="0">
                <a:solidFill>
                  <a:srgbClr val="EA6B1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5400" i="1" dirty="0">
                <a:solidFill>
                  <a:srgbClr val="EA6B1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WHEY PROTEIN</a:t>
            </a:r>
            <a:r>
              <a:rPr lang="pt-BR" altLang="en-US" sz="5400" dirty="0">
                <a:solidFill>
                  <a:srgbClr val="EA6B1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>
                <a:solidFill>
                  <a:srgbClr val="EA6B1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FORTIFICADO COM FRAÇÃO</a:t>
            </a:r>
            <a:r>
              <a:rPr lang="pt-BR" altLang="en-US" sz="5400" dirty="0">
                <a:solidFill>
                  <a:srgbClr val="EA6B1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>
                <a:solidFill>
                  <a:srgbClr val="EA6B1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MICROENCAPSULADA DE</a:t>
            </a:r>
            <a:r>
              <a:rPr lang="pt-BR" altLang="en-US" sz="5400" dirty="0">
                <a:solidFill>
                  <a:srgbClr val="EA6B1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>
                <a:solidFill>
                  <a:srgbClr val="EA6B1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ESTÉVIA</a:t>
            </a:r>
            <a:endParaRPr lang="en-US" sz="5400" dirty="0">
              <a:solidFill>
                <a:srgbClr val="EA6B1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0" name="object 330"/>
          <p:cNvSpPr/>
          <p:nvPr/>
        </p:nvSpPr>
        <p:spPr>
          <a:xfrm>
            <a:off x="14392416" y="40768211"/>
            <a:ext cx="4398028" cy="2091908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6390"/>
          </a:p>
        </p:txBody>
      </p:sp>
      <p:grpSp>
        <p:nvGrpSpPr>
          <p:cNvPr id="13" name="Grupo 12"/>
          <p:cNvGrpSpPr/>
          <p:nvPr/>
        </p:nvGrpSpPr>
        <p:grpSpPr>
          <a:xfrm>
            <a:off x="852983" y="8616287"/>
            <a:ext cx="14737061" cy="1274475"/>
            <a:chOff x="752707" y="8707292"/>
            <a:chExt cx="14737061" cy="1274475"/>
          </a:xfrm>
        </p:grpSpPr>
        <p:sp>
          <p:nvSpPr>
            <p:cNvPr id="12" name="Retângulo 11"/>
            <p:cNvSpPr/>
            <p:nvPr/>
          </p:nvSpPr>
          <p:spPr>
            <a:xfrm>
              <a:off x="752707" y="8707292"/>
              <a:ext cx="14737061" cy="1274475"/>
            </a:xfrm>
            <a:prstGeom prst="rect">
              <a:avLst/>
            </a:prstGeom>
            <a:solidFill>
              <a:srgbClr val="F5DA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5" name="object 331"/>
            <p:cNvSpPr txBox="1"/>
            <p:nvPr/>
          </p:nvSpPr>
          <p:spPr>
            <a:xfrm>
              <a:off x="4731909" y="8777454"/>
              <a:ext cx="6778661" cy="108612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0" tIns="237417" rIns="0" bIns="0" rtlCol="0">
              <a:spAutoFit/>
            </a:bodyPr>
            <a:lstStyle/>
            <a:p>
              <a:pPr marL="229235" algn="ctr">
                <a:spcBef>
                  <a:spcPts val="1870"/>
                </a:spcBef>
              </a:pPr>
              <a:r>
                <a:rPr lang="pt-BR" sz="5500" b="1" spc="-16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Introdução</a:t>
              </a:r>
              <a:endParaRPr lang="pt-BR" sz="5500" b="1" spc="-16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Grupo 14"/>
          <p:cNvGrpSpPr/>
          <p:nvPr/>
        </p:nvGrpSpPr>
        <p:grpSpPr>
          <a:xfrm>
            <a:off x="654844" y="22629624"/>
            <a:ext cx="14737061" cy="1274475"/>
            <a:chOff x="595897" y="22991698"/>
            <a:chExt cx="14737061" cy="1274475"/>
          </a:xfrm>
        </p:grpSpPr>
        <p:sp>
          <p:nvSpPr>
            <p:cNvPr id="38" name="Retângulo 37"/>
            <p:cNvSpPr/>
            <p:nvPr/>
          </p:nvSpPr>
          <p:spPr>
            <a:xfrm>
              <a:off x="595897" y="22991698"/>
              <a:ext cx="14737061" cy="1274475"/>
            </a:xfrm>
            <a:prstGeom prst="rect">
              <a:avLst/>
            </a:prstGeom>
            <a:solidFill>
              <a:srgbClr val="F5DA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0" name="object 331"/>
            <p:cNvSpPr txBox="1"/>
            <p:nvPr/>
          </p:nvSpPr>
          <p:spPr>
            <a:xfrm>
              <a:off x="3585573" y="23028798"/>
              <a:ext cx="9713321" cy="108612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0" tIns="237417" rIns="0" bIns="0" rtlCol="0">
              <a:spAutoFit/>
            </a:bodyPr>
            <a:lstStyle/>
            <a:p>
              <a:pPr marL="229235" algn="ctr">
                <a:spcBef>
                  <a:spcPts val="1870"/>
                </a:spcBef>
              </a:pPr>
              <a:r>
                <a:rPr lang="pt-BR" sz="5500" b="1" spc="-16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Metodologia</a:t>
              </a:r>
              <a:endParaRPr lang="pt-BR" sz="5500" b="1" spc="-16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21953" r="4161" b="21507"/>
          <a:stretch>
            <a:fillRect/>
          </a:stretch>
        </p:blipFill>
        <p:spPr>
          <a:xfrm>
            <a:off x="25839039" y="3367407"/>
            <a:ext cx="5877522" cy="3467452"/>
          </a:xfrm>
          <a:prstGeom prst="rect">
            <a:avLst/>
          </a:prstGeom>
        </p:spPr>
      </p:pic>
      <p:grpSp>
        <p:nvGrpSpPr>
          <p:cNvPr id="14" name="Grupo 13"/>
          <p:cNvGrpSpPr/>
          <p:nvPr/>
        </p:nvGrpSpPr>
        <p:grpSpPr>
          <a:xfrm>
            <a:off x="731044" y="16799719"/>
            <a:ext cx="14737061" cy="1274475"/>
            <a:chOff x="752707" y="16901891"/>
            <a:chExt cx="14737061" cy="1274475"/>
          </a:xfrm>
        </p:grpSpPr>
        <p:sp>
          <p:nvSpPr>
            <p:cNvPr id="36" name="Retângulo 35"/>
            <p:cNvSpPr/>
            <p:nvPr/>
          </p:nvSpPr>
          <p:spPr>
            <a:xfrm>
              <a:off x="752707" y="16901891"/>
              <a:ext cx="14737061" cy="1274475"/>
            </a:xfrm>
            <a:prstGeom prst="rect">
              <a:avLst/>
            </a:prstGeom>
            <a:solidFill>
              <a:srgbClr val="F5DA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object 331"/>
            <p:cNvSpPr txBox="1"/>
            <p:nvPr/>
          </p:nvSpPr>
          <p:spPr>
            <a:xfrm>
              <a:off x="3264576" y="16932798"/>
              <a:ext cx="9713321" cy="108612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0" tIns="237417" rIns="0" bIns="0" rtlCol="0">
              <a:spAutoFit/>
            </a:bodyPr>
            <a:lstStyle/>
            <a:p>
              <a:pPr marL="229235" algn="ctr">
                <a:spcBef>
                  <a:spcPts val="1870"/>
                </a:spcBef>
              </a:pPr>
              <a:r>
                <a:rPr lang="pt-BR" sz="5500" b="1" spc="-16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Objetivos</a:t>
              </a:r>
              <a:endParaRPr lang="pt-BR" sz="5500" b="1" spc="-16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2" name="Grupo 41"/>
          <p:cNvGrpSpPr/>
          <p:nvPr/>
        </p:nvGrpSpPr>
        <p:grpSpPr>
          <a:xfrm>
            <a:off x="17007383" y="34772245"/>
            <a:ext cx="14737061" cy="1274475"/>
            <a:chOff x="17007383" y="36296245"/>
            <a:chExt cx="14737061" cy="1274475"/>
          </a:xfrm>
        </p:grpSpPr>
        <p:sp>
          <p:nvSpPr>
            <p:cNvPr id="52" name="Retângulo 51"/>
            <p:cNvSpPr/>
            <p:nvPr/>
          </p:nvSpPr>
          <p:spPr>
            <a:xfrm>
              <a:off x="17007383" y="36296245"/>
              <a:ext cx="14737061" cy="1274475"/>
            </a:xfrm>
            <a:prstGeom prst="rect">
              <a:avLst/>
            </a:prstGeom>
            <a:solidFill>
              <a:srgbClr val="F5DA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" name="object 331"/>
            <p:cNvSpPr txBox="1"/>
            <p:nvPr/>
          </p:nvSpPr>
          <p:spPr>
            <a:xfrm>
              <a:off x="21050090" y="36439998"/>
              <a:ext cx="6778661" cy="108612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0" tIns="237417" rIns="0" bIns="0" rtlCol="0">
              <a:spAutoFit/>
            </a:bodyPr>
            <a:lstStyle/>
            <a:p>
              <a:pPr marL="229235" algn="ctr">
                <a:spcBef>
                  <a:spcPts val="1870"/>
                </a:spcBef>
              </a:pPr>
              <a:r>
                <a:rPr lang="pt-BR" sz="5500" b="1" spc="-16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Referências</a:t>
              </a:r>
              <a:endParaRPr lang="pt-BR" sz="5500" b="1" spc="-16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0" name="Grupo 19"/>
          <p:cNvGrpSpPr/>
          <p:nvPr/>
        </p:nvGrpSpPr>
        <p:grpSpPr>
          <a:xfrm>
            <a:off x="17007383" y="29287233"/>
            <a:ext cx="14737061" cy="1304686"/>
            <a:chOff x="16726030" y="37768375"/>
            <a:chExt cx="14737061" cy="1304686"/>
          </a:xfrm>
        </p:grpSpPr>
        <p:sp>
          <p:nvSpPr>
            <p:cNvPr id="50" name="Retângulo 49"/>
            <p:cNvSpPr/>
            <p:nvPr/>
          </p:nvSpPr>
          <p:spPr>
            <a:xfrm>
              <a:off x="16726030" y="37798586"/>
              <a:ext cx="14737061" cy="1274475"/>
            </a:xfrm>
            <a:prstGeom prst="rect">
              <a:avLst/>
            </a:prstGeom>
            <a:solidFill>
              <a:srgbClr val="F5DA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4" name="object 331"/>
            <p:cNvSpPr txBox="1"/>
            <p:nvPr/>
          </p:nvSpPr>
          <p:spPr>
            <a:xfrm>
              <a:off x="20920504" y="37768375"/>
              <a:ext cx="6778661" cy="108612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0" tIns="237417" rIns="0" bIns="0" rtlCol="0">
              <a:spAutoFit/>
            </a:bodyPr>
            <a:lstStyle/>
            <a:p>
              <a:pPr marL="229235" algn="ctr">
                <a:spcBef>
                  <a:spcPts val="1870"/>
                </a:spcBef>
              </a:pPr>
              <a:r>
                <a:rPr lang="pt-BR" sz="5500" b="1" spc="-16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Agradecimentos</a:t>
              </a:r>
              <a:endParaRPr lang="pt-BR" sz="5500" b="1" spc="-16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CaixaDeTexto 6"/>
          <p:cNvSpPr txBox="1"/>
          <p:nvPr/>
        </p:nvSpPr>
        <p:spPr>
          <a:xfrm>
            <a:off x="1264444" y="10475119"/>
            <a:ext cx="13920790" cy="5631180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As folhas de estévia, além de seus compostos adoçantes, são uma fonte de compostos fenólicos e flavonoides com propriedades antioxidantes e antidiabéticas, alguns estudos relatam que uma fração em acetato de etila, obtida a partir do extrato metanólico da folhas de estévia (FAE) mostrou tal atividade quando testada em ratos diabéticos, com resultados melhores quando adicionada a suplementos de whey protein, que possuem potencial antidiabético comprovado.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5" name="Grupo 24"/>
          <p:cNvGrpSpPr/>
          <p:nvPr/>
        </p:nvGrpSpPr>
        <p:grpSpPr>
          <a:xfrm>
            <a:off x="16961644" y="23796976"/>
            <a:ext cx="14737061" cy="1308543"/>
            <a:chOff x="16788905" y="23871368"/>
            <a:chExt cx="14737061" cy="1308543"/>
          </a:xfrm>
        </p:grpSpPr>
        <p:sp>
          <p:nvSpPr>
            <p:cNvPr id="47" name="Retângulo 46"/>
            <p:cNvSpPr/>
            <p:nvPr/>
          </p:nvSpPr>
          <p:spPr>
            <a:xfrm>
              <a:off x="16788905" y="23905436"/>
              <a:ext cx="14737061" cy="1274475"/>
            </a:xfrm>
            <a:prstGeom prst="rect">
              <a:avLst/>
            </a:prstGeom>
            <a:solidFill>
              <a:srgbClr val="F5DA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84" name="object 331"/>
            <p:cNvSpPr txBox="1"/>
            <p:nvPr/>
          </p:nvSpPr>
          <p:spPr>
            <a:xfrm>
              <a:off x="20985660" y="23871368"/>
              <a:ext cx="6778661" cy="108612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0" tIns="237417" rIns="0" bIns="0" rtlCol="0">
              <a:spAutoFit/>
            </a:bodyPr>
            <a:lstStyle/>
            <a:p>
              <a:pPr marL="229235" algn="ctr">
                <a:spcBef>
                  <a:spcPts val="1870"/>
                </a:spcBef>
              </a:pPr>
              <a:r>
                <a:rPr lang="pt-BR" sz="5500" b="1" spc="-16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Conclusões</a:t>
              </a:r>
              <a:endParaRPr lang="pt-BR" sz="5500" b="1" spc="-16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16931183" y="8570119"/>
            <a:ext cx="14737061" cy="1288560"/>
            <a:chOff x="752707" y="35703768"/>
            <a:chExt cx="14737061" cy="1288560"/>
          </a:xfrm>
        </p:grpSpPr>
        <p:sp>
          <p:nvSpPr>
            <p:cNvPr id="41" name="Retângulo 40"/>
            <p:cNvSpPr/>
            <p:nvPr/>
          </p:nvSpPr>
          <p:spPr>
            <a:xfrm>
              <a:off x="752707" y="35717853"/>
              <a:ext cx="14737061" cy="1274475"/>
            </a:xfrm>
            <a:prstGeom prst="rect">
              <a:avLst/>
            </a:prstGeom>
            <a:solidFill>
              <a:srgbClr val="F5DA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object 331"/>
            <p:cNvSpPr txBox="1"/>
            <p:nvPr/>
          </p:nvSpPr>
          <p:spPr>
            <a:xfrm>
              <a:off x="3240850" y="35703768"/>
              <a:ext cx="9447153" cy="108612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0" tIns="237417" rIns="0" bIns="0" rtlCol="0">
              <a:spAutoFit/>
            </a:bodyPr>
            <a:lstStyle/>
            <a:p>
              <a:pPr marL="229235" algn="ctr">
                <a:spcBef>
                  <a:spcPts val="1870"/>
                </a:spcBef>
              </a:pPr>
              <a:r>
                <a:rPr lang="pt-BR" sz="5500" b="1" spc="-16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Resultados</a:t>
              </a:r>
              <a:endParaRPr lang="en-US" sz="55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CaixaDeTexto 17"/>
          <p:cNvSpPr txBox="1"/>
          <p:nvPr/>
        </p:nvSpPr>
        <p:spPr>
          <a:xfrm>
            <a:off x="1157784" y="18759520"/>
            <a:ext cx="14027450" cy="3169285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 objetivo deste trabalho foi avaliar o potencial andiabético in vitro de um suplemento proteico do soro do leite (whey protein) fortificado com uma fração microencapsulada de estévia (FAEM), a partirda inibição das enzimas α-amilase e α-glicosidase.</a:t>
            </a:r>
            <a:endParaRPr lang="pt-BR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1188244" y="24419719"/>
            <a:ext cx="13996990" cy="5015865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 FAE foi obtida por fracionamento do extrato metanólico de Stevia, utilizando acetato de etila, foi microencapsulada com maltodextrina DE10. A FAEM foi adicionada a um </a:t>
            </a:r>
            <a:r>
              <a:rPr lang="pt-BR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whey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protein, obtido no laboratório, em duas concentrações diferentes, a primeira com 1,6mg de FAEM para cada 100mg de whey (F1) e a segunda com 20mg de FAM para cada 100mg de whey (F2). F1 e F2 foram, então, testadas para o potencial de inibição das enzimas α-amilase e α-glicosidase.</a:t>
            </a:r>
            <a:endParaRPr lang="pt-BR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CaixaDeTexto 45"/>
          <p:cNvSpPr txBox="1"/>
          <p:nvPr/>
        </p:nvSpPr>
        <p:spPr>
          <a:xfrm>
            <a:off x="17342644" y="10445731"/>
            <a:ext cx="13996990" cy="3476625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indent="0" algn="just">
              <a:buFont typeface="Arial" panose="020B0604020202020204" pitchFamily="34" charset="0"/>
              <a:buNone/>
            </a:pPr>
            <a:r>
              <a:rPr lang="pt-BR" altLang="en-US" sz="44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Para a enzima </a:t>
            </a:r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α-glicosidase, </a:t>
            </a:r>
            <a:r>
              <a:rPr lang="pt-BR" altLang="en-US" sz="44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F1 apresentou 70,62% e F2 57,46% de inibição (Figura 1). </a:t>
            </a:r>
            <a:r>
              <a:rPr lang="pt-BR" altLang="en-US" sz="44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 formulação F1 não apresentou inibição da atividade enzimática da </a:t>
            </a:r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α-amilase, enquanto </a:t>
            </a:r>
            <a:r>
              <a:rPr lang="pt-BR" altLang="en-US" sz="44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F2 apresentou inibição de 28.56% (Figura 2). </a:t>
            </a:r>
            <a:endParaRPr lang="pt-BR" sz="4400" dirty="0" smtClean="0">
              <a:ln>
                <a:solidFill>
                  <a:schemeClr val="bg2">
                    <a:lumMod val="50000"/>
                  </a:schemeClr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CaixaDeTexto 48"/>
          <p:cNvSpPr txBox="1"/>
          <p:nvPr/>
        </p:nvSpPr>
        <p:spPr>
          <a:xfrm>
            <a:off x="17342644" y="25486519"/>
            <a:ext cx="13996990" cy="3169285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As duas formulações mostraram potencial antidiabético in vitro, sendo F2 com melhor atividade inibitória para α-amilase e F1 com maior porcentagem de inibição para a enzima α-glicosidase. Demosntrando um possível potencial antidiabético das formulações testadas.</a:t>
            </a:r>
            <a:endParaRPr lang="pt-BR" sz="4000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</p:txBody>
      </p:sp>
      <p:sp>
        <p:nvSpPr>
          <p:cNvPr id="56" name="CaixaDeTexto 55"/>
          <p:cNvSpPr txBox="1"/>
          <p:nvPr/>
        </p:nvSpPr>
        <p:spPr>
          <a:xfrm>
            <a:off x="17290254" y="36441431"/>
            <a:ext cx="13996990" cy="3784600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40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Milani PG, et al (2016) Functional properties and sensory te sting of whey protein concentrate sweetened with rebaudioside A. Revista de Nutrição 29(1):125-13</a:t>
            </a:r>
            <a:endParaRPr lang="pt-BR" sz="400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algn="just"/>
            <a:r>
              <a:rPr lang="pt-BR" sz="40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Zorzenon MRT, et al (2019) Microencapsulation by Spray-Drying of Stevia Fraction with Antidiabetics Effects. Chem Eng Trans 75:307-312</a:t>
            </a:r>
            <a:endParaRPr lang="pt-BR" sz="4000" dirty="0">
              <a:ln>
                <a:solidFill>
                  <a:schemeClr val="bg2">
                    <a:lumMod val="50000"/>
                  </a:schemeClr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3" name="Imagem 3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86" t="20706" r="40874" b="20045"/>
          <a:stretch>
            <a:fillRect/>
          </a:stretch>
        </p:blipFill>
        <p:spPr>
          <a:xfrm>
            <a:off x="-1025022" y="3007519"/>
            <a:ext cx="6551110" cy="5258127"/>
          </a:xfrm>
          <a:prstGeom prst="rect">
            <a:avLst/>
          </a:prstGeom>
        </p:spPr>
      </p:pic>
      <p:pic>
        <p:nvPicPr>
          <p:cNvPr id="40" name="Imagem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457998" y="1150588"/>
            <a:ext cx="32766605" cy="2729454"/>
          </a:xfrm>
          <a:prstGeom prst="rect">
            <a:avLst/>
          </a:prstGeom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488940" y="4836160"/>
            <a:ext cx="19786600" cy="1993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64652" tIns="121050" rIns="164652" bIns="82326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92730" indent="-259080" defTabSz="50990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49930" indent="-259080" defTabSz="50990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07130" indent="-259080" defTabSz="50990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64330" indent="-259080" defTabSz="50990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>
              <a:buSzTx/>
            </a:pPr>
            <a:r>
              <a:rPr lang="pt-BR" sz="3200" b="1" dirty="0">
                <a:cs typeface="Arial" panose="020B0604020202020204" pitchFamily="34" charset="0"/>
              </a:rPr>
              <a:t>Cynthia Letícia S. Cabeça</a:t>
            </a:r>
            <a:r>
              <a:rPr lang="pt-BR" sz="3200" b="1" baseline="30000" dirty="0">
                <a:cs typeface="Arial" panose="020B0604020202020204" pitchFamily="34" charset="0"/>
              </a:rPr>
              <a:t>1</a:t>
            </a:r>
            <a:r>
              <a:rPr lang="pt-BR" sz="3200" b="1" dirty="0">
                <a:cs typeface="Arial" panose="020B0604020202020204" pitchFamily="34" charset="0"/>
                <a:sym typeface="+mn-ea"/>
              </a:rPr>
              <a:t>*,</a:t>
            </a:r>
            <a:r>
              <a:rPr lang="pt-BR" sz="3200" b="1" dirty="0">
                <a:cs typeface="Arial" panose="020B0604020202020204" pitchFamily="34" charset="0"/>
              </a:rPr>
              <a:t> Natani Caroline Nogueira</a:t>
            </a:r>
            <a:r>
              <a:rPr lang="pt-BR" sz="3200" b="1" baseline="30000" dirty="0">
                <a:cs typeface="Arial" panose="020B0604020202020204" pitchFamily="34" charset="0"/>
              </a:rPr>
              <a:t>1</a:t>
            </a:r>
            <a:r>
              <a:rPr lang="pt-BR" sz="3200" b="1" dirty="0">
                <a:cs typeface="Arial" panose="020B0604020202020204" pitchFamily="34" charset="0"/>
              </a:rPr>
              <a:t>, Betânea Campagnolli Pereira</a:t>
            </a:r>
            <a:r>
              <a:rPr lang="pt-BR" sz="3200" b="1" baseline="30000" dirty="0">
                <a:cs typeface="Arial" panose="020B0604020202020204" pitchFamily="34" charset="0"/>
              </a:rPr>
              <a:t>2</a:t>
            </a:r>
            <a:r>
              <a:rPr lang="pt-BR" sz="3200" b="1" dirty="0">
                <a:cs typeface="Arial" panose="020B0604020202020204" pitchFamily="34" charset="0"/>
              </a:rPr>
              <a:t> , Maria Rosa T. Zorzenon</a:t>
            </a:r>
            <a:r>
              <a:rPr lang="pt-BR" sz="3200" b="1" baseline="30000" dirty="0">
                <a:cs typeface="Arial" panose="020B0604020202020204" pitchFamily="34" charset="0"/>
              </a:rPr>
              <a:t>1</a:t>
            </a:r>
            <a:r>
              <a:rPr lang="pt-BR" sz="3200" b="1" dirty="0">
                <a:cs typeface="Arial" panose="020B0604020202020204" pitchFamily="34" charset="0"/>
              </a:rPr>
              <a:t>, Lorena G. Bardini Aristides</a:t>
            </a:r>
            <a:r>
              <a:rPr lang="pt-BR" sz="3200" b="1" baseline="30000" dirty="0">
                <a:cs typeface="Arial" panose="020B0604020202020204" pitchFamily="34" charset="0"/>
              </a:rPr>
              <a:t>2</a:t>
            </a:r>
            <a:r>
              <a:rPr lang="pt-BR" sz="3200" b="1" dirty="0">
                <a:cs typeface="Arial" panose="020B0604020202020204" pitchFamily="34" charset="0"/>
              </a:rPr>
              <a:t>, Grasiele Scaramal Madrona</a:t>
            </a:r>
            <a:r>
              <a:rPr lang="pt-BR" sz="3200" b="1" baseline="30000" dirty="0">
                <a:cs typeface="Arial" panose="020B0604020202020204" pitchFamily="34" charset="0"/>
              </a:rPr>
              <a:t>2</a:t>
            </a:r>
            <a:r>
              <a:rPr lang="pt-BR" sz="3200" b="1" dirty="0">
                <a:cs typeface="Arial" panose="020B0604020202020204" pitchFamily="34" charset="0"/>
              </a:rPr>
              <a:t>, Silvio Claudio da Costa</a:t>
            </a:r>
            <a:r>
              <a:rPr lang="pt-BR" sz="3200" b="1" baseline="30000" dirty="0">
                <a:cs typeface="Arial" panose="020B0604020202020204" pitchFamily="34" charset="0"/>
              </a:rPr>
              <a:t>1</a:t>
            </a:r>
            <a:r>
              <a:rPr lang="pt-BR" sz="3200" b="1" dirty="0">
                <a:cs typeface="Arial" panose="020B0604020202020204" pitchFamily="34" charset="0"/>
              </a:rPr>
              <a:t>, Paula Gimenez Milani Fernandes</a:t>
            </a:r>
            <a:r>
              <a:rPr lang="pt-BR" sz="3200" b="1" baseline="30000" dirty="0">
                <a:cs typeface="Arial" panose="020B0604020202020204" pitchFamily="34" charset="0"/>
              </a:rPr>
              <a:t>1</a:t>
            </a:r>
            <a:endParaRPr lang="pt-BR" sz="2800" dirty="0">
              <a:cs typeface="Arial" panose="020B0604020202020204" pitchFamily="34" charset="0"/>
            </a:endParaRPr>
          </a:p>
          <a:p>
            <a:pPr algn="ctr" eaLnBrk="1">
              <a:buSzTx/>
            </a:pPr>
            <a:r>
              <a:rPr lang="pt-BR" sz="2800" baseline="30000" dirty="0">
                <a:cs typeface="Arial" panose="020B0604020202020204" pitchFamily="34" charset="0"/>
              </a:rPr>
              <a:t>1</a:t>
            </a:r>
            <a:r>
              <a:rPr lang="pt-BR" sz="2800" dirty="0">
                <a:cs typeface="Arial" panose="020B0604020202020204" pitchFamily="34" charset="0"/>
              </a:rPr>
              <a:t>Programa de Pós-graduação em Bioquímica, Universidade Estadual de Maringá, Maringá, Paraná, Brasil</a:t>
            </a:r>
            <a:endParaRPr lang="pt-BR" sz="2800" dirty="0">
              <a:cs typeface="Arial" panose="020B0604020202020204" pitchFamily="34" charset="0"/>
            </a:endParaRPr>
          </a:p>
          <a:p>
            <a:pPr algn="ctr" eaLnBrk="1">
              <a:buSzTx/>
            </a:pPr>
            <a:r>
              <a:rPr lang="pt-BR" sz="2800" baseline="30000" dirty="0">
                <a:cs typeface="Arial" panose="020B0604020202020204" pitchFamily="34" charset="0"/>
              </a:rPr>
              <a:t>2</a:t>
            </a:r>
            <a:r>
              <a:rPr lang="pt-BR" sz="2800" dirty="0">
                <a:cs typeface="Arial" panose="020B0604020202020204" pitchFamily="34" charset="0"/>
              </a:rPr>
              <a:t>Departamento de Bioquímica, Universidade de Estadual de Maringá, Maringá, Paraná, Brasil</a:t>
            </a:r>
            <a:endParaRPr lang="pt-BR" sz="2800" dirty="0">
              <a:cs typeface="Arial" panose="020B0604020202020204" pitchFamily="34" charset="0"/>
            </a:endParaRPr>
          </a:p>
          <a:p>
            <a:pPr algn="ctr" eaLnBrk="1">
              <a:buSzTx/>
            </a:pPr>
            <a:r>
              <a:rPr lang="pt-BR" sz="2800" dirty="0">
                <a:cs typeface="Arial" panose="020B0604020202020204" pitchFamily="34" charset="0"/>
              </a:rPr>
              <a:t>leticiascabeca@gmail.com*</a:t>
            </a:r>
            <a:endParaRPr lang="pt-BR" sz="2800" dirty="0">
              <a:cs typeface="Arial" panose="020B0604020202020204" pitchFamily="34" charset="0"/>
            </a:endParaRPr>
          </a:p>
        </p:txBody>
      </p:sp>
      <p:pic>
        <p:nvPicPr>
          <p:cNvPr id="6" name="Espaço Reservado para Conteúdo 5" descr="extrato seco"/>
          <p:cNvPicPr>
            <a:picLocks noChangeAspect="1"/>
          </p:cNvPicPr>
          <p:nvPr>
            <p:ph sz="half" idx="3"/>
          </p:nvPr>
        </p:nvPicPr>
        <p:blipFill>
          <a:blip r:embed="rId5"/>
          <a:srcRect t="35802" r="1341" b="8220"/>
          <a:stretch>
            <a:fillRect/>
          </a:stretch>
        </p:blipFill>
        <p:spPr>
          <a:xfrm>
            <a:off x="2026285" y="29982160"/>
            <a:ext cx="3400425" cy="3302000"/>
          </a:xfrm>
          <a:prstGeom prst="rect">
            <a:avLst/>
          </a:prstGeom>
        </p:spPr>
      </p:pic>
      <p:pic>
        <p:nvPicPr>
          <p:cNvPr id="32" name="Imagem 31" descr="secagem fae"/>
          <p:cNvPicPr>
            <a:picLocks noChangeAspect="1"/>
          </p:cNvPicPr>
          <p:nvPr/>
        </p:nvPicPr>
        <p:blipFill>
          <a:blip r:embed="rId6"/>
          <a:srcRect l="10278" t="31574" b="19019"/>
          <a:stretch>
            <a:fillRect/>
          </a:stretch>
        </p:blipFill>
        <p:spPr>
          <a:xfrm>
            <a:off x="9189085" y="29982160"/>
            <a:ext cx="4783455" cy="3509645"/>
          </a:xfrm>
          <a:prstGeom prst="rect">
            <a:avLst/>
          </a:prstGeom>
        </p:spPr>
      </p:pic>
      <p:pic>
        <p:nvPicPr>
          <p:cNvPr id="11" name="Imagem 10" descr="FAEM"/>
          <p:cNvPicPr>
            <a:picLocks noChangeAspect="1"/>
          </p:cNvPicPr>
          <p:nvPr/>
        </p:nvPicPr>
        <p:blipFill>
          <a:blip r:embed="rId7"/>
          <a:srcRect l="30824" t="12971" r="27523" b="10549"/>
          <a:stretch>
            <a:fillRect/>
          </a:stretch>
        </p:blipFill>
        <p:spPr>
          <a:xfrm>
            <a:off x="1950085" y="35710495"/>
            <a:ext cx="3159125" cy="4351655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2050" y="35779075"/>
            <a:ext cx="3912235" cy="3912235"/>
          </a:xfrm>
          <a:prstGeom prst="rect">
            <a:avLst/>
          </a:prstGeom>
        </p:spPr>
      </p:pic>
      <p:sp>
        <p:nvSpPr>
          <p:cNvPr id="26" name="Caixa de Texto 25"/>
          <p:cNvSpPr txBox="1"/>
          <p:nvPr/>
        </p:nvSpPr>
        <p:spPr>
          <a:xfrm>
            <a:off x="1002030" y="33577530"/>
            <a:ext cx="5449570" cy="13119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pt-BR" altLang="en-US"/>
              <a:t>Extrato metanólico de </a:t>
            </a:r>
            <a:r>
              <a:rPr lang="pt-BR" altLang="en-US" i="1"/>
              <a:t>Stevia rebaudiana</a:t>
            </a:r>
            <a:endParaRPr lang="pt-BR" altLang="en-US" i="1"/>
          </a:p>
        </p:txBody>
      </p:sp>
      <p:sp>
        <p:nvSpPr>
          <p:cNvPr id="29" name="Caixa de Texto 28"/>
          <p:cNvSpPr txBox="1"/>
          <p:nvPr/>
        </p:nvSpPr>
        <p:spPr>
          <a:xfrm>
            <a:off x="1950085" y="40258365"/>
            <a:ext cx="3167380" cy="7016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pt-BR" altLang="en-US"/>
              <a:t>FAEM</a:t>
            </a:r>
            <a:endParaRPr lang="pt-BR" altLang="en-US" i="1"/>
          </a:p>
        </p:txBody>
      </p:sp>
      <p:sp>
        <p:nvSpPr>
          <p:cNvPr id="30" name="Caixa de Texto 29"/>
          <p:cNvSpPr txBox="1"/>
          <p:nvPr/>
        </p:nvSpPr>
        <p:spPr>
          <a:xfrm>
            <a:off x="7740650" y="40062150"/>
            <a:ext cx="3167380" cy="7016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pt-BR" altLang="en-US" i="1"/>
              <a:t>Whey protein</a:t>
            </a:r>
            <a:endParaRPr lang="pt-BR" altLang="en-US" i="1"/>
          </a:p>
        </p:txBody>
      </p:sp>
      <p:sp>
        <p:nvSpPr>
          <p:cNvPr id="34" name="Caixa de Texto 33"/>
          <p:cNvSpPr txBox="1"/>
          <p:nvPr/>
        </p:nvSpPr>
        <p:spPr>
          <a:xfrm>
            <a:off x="10128885" y="33875980"/>
            <a:ext cx="3167380" cy="7016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pt-BR" altLang="en-US"/>
              <a:t>FAE</a:t>
            </a:r>
            <a:endParaRPr lang="pt-BR" altLang="en-US" i="1"/>
          </a:p>
        </p:txBody>
      </p:sp>
      <p:sp>
        <p:nvSpPr>
          <p:cNvPr id="39" name="Caixa de Texto 38"/>
          <p:cNvSpPr txBox="1"/>
          <p:nvPr/>
        </p:nvSpPr>
        <p:spPr>
          <a:xfrm>
            <a:off x="11932285" y="36611560"/>
            <a:ext cx="3809365" cy="13119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α-amilase </a:t>
            </a:r>
            <a:endParaRPr lang="pt-BR" dirty="0" smtClean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algn="ctr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α-glicosidase</a:t>
            </a:r>
            <a:endParaRPr lang="pt-BR" altLang="en-US"/>
          </a:p>
        </p:txBody>
      </p:sp>
      <p:sp>
        <p:nvSpPr>
          <p:cNvPr id="43" name="Seta para a direita 42"/>
          <p:cNvSpPr/>
          <p:nvPr/>
        </p:nvSpPr>
        <p:spPr>
          <a:xfrm>
            <a:off x="6483985" y="31277560"/>
            <a:ext cx="1447800" cy="685800"/>
          </a:xfrm>
          <a:prstGeom prst="rightArrow">
            <a:avLst/>
          </a:prstGeom>
          <a:solidFill>
            <a:srgbClr val="F5D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pt-BR" altLang="en-US"/>
          </a:p>
        </p:txBody>
      </p:sp>
      <p:sp>
        <p:nvSpPr>
          <p:cNvPr id="45" name="Mais 44"/>
          <p:cNvSpPr/>
          <p:nvPr/>
        </p:nvSpPr>
        <p:spPr>
          <a:xfrm>
            <a:off x="5760085" y="37144960"/>
            <a:ext cx="1219200" cy="1143000"/>
          </a:xfrm>
          <a:prstGeom prst="mathPlus">
            <a:avLst/>
          </a:prstGeom>
          <a:solidFill>
            <a:srgbClr val="F5D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pt-BR" altLang="en-US"/>
          </a:p>
        </p:txBody>
      </p:sp>
      <p:sp>
        <p:nvSpPr>
          <p:cNvPr id="48" name="Curvo Seta para cima 47"/>
          <p:cNvSpPr/>
          <p:nvPr/>
        </p:nvSpPr>
        <p:spPr>
          <a:xfrm rot="19500000">
            <a:off x="11963400" y="39126160"/>
            <a:ext cx="2438400" cy="1143000"/>
          </a:xfrm>
          <a:prstGeom prst="curvedUpArrow">
            <a:avLst/>
          </a:prstGeom>
          <a:solidFill>
            <a:srgbClr val="F5D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pt-BR" altLang="en-US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20" r="19485"/>
          <a:stretch>
            <a:fillRect/>
          </a:stretch>
        </p:blipFill>
        <p:spPr bwMode="auto">
          <a:xfrm>
            <a:off x="28162885" y="31511875"/>
            <a:ext cx="2511425" cy="208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Imagem 54"/>
          <p:cNvPicPr/>
          <p:nvPr/>
        </p:nvPicPr>
        <p:blipFill>
          <a:blip r:embed="rId10"/>
          <a:srcRect l="15077" r="12368"/>
          <a:stretch>
            <a:fillRect/>
          </a:stretch>
        </p:blipFill>
        <p:spPr>
          <a:xfrm>
            <a:off x="21609685" y="31506160"/>
            <a:ext cx="2382520" cy="209423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7" name="Imagem 56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7" r="5917"/>
          <a:stretch>
            <a:fillRect/>
          </a:stretch>
        </p:blipFill>
        <p:spPr>
          <a:xfrm>
            <a:off x="17875885" y="31582360"/>
            <a:ext cx="3199130" cy="1857375"/>
          </a:xfrm>
          <a:prstGeom prst="rect">
            <a:avLst/>
          </a:prstGeom>
        </p:spPr>
      </p:pic>
      <p:sp>
        <p:nvSpPr>
          <p:cNvPr id="58" name="CaixaDeTexto 4"/>
          <p:cNvSpPr txBox="1"/>
          <p:nvPr/>
        </p:nvSpPr>
        <p:spPr>
          <a:xfrm>
            <a:off x="24733885" y="32268160"/>
            <a:ext cx="25063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pt-BR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NEPRON</a:t>
            </a:r>
            <a:endParaRPr lang="pt-BR" sz="4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9" name="Espaço Reservado para Conteúdo 58"/>
          <p:cNvPicPr>
            <a:picLocks noChangeAspect="1"/>
          </p:cNvPicPr>
          <p:nvPr>
            <p:ph sz="half" idx="2"/>
          </p:nvPr>
        </p:nvPicPr>
        <p:blipFill>
          <a:blip r:embed="rId12"/>
          <a:srcRect l="8174" r="9604"/>
          <a:stretch>
            <a:fillRect/>
          </a:stretch>
        </p:blipFill>
        <p:spPr>
          <a:xfrm>
            <a:off x="16123285" y="14266545"/>
            <a:ext cx="7444105" cy="7129145"/>
          </a:xfrm>
          <a:prstGeom prst="rect">
            <a:avLst/>
          </a:prstGeom>
        </p:spPr>
      </p:pic>
      <p:pic>
        <p:nvPicPr>
          <p:cNvPr id="5" name="Gráfico 1"/>
          <p:cNvPicPr/>
          <p:nvPr/>
        </p:nvPicPr>
        <p:blipFill>
          <a:blip r:embed="rId13"/>
          <a:stretch>
            <a:fillRect/>
          </a:stretch>
        </p:blipFill>
        <p:spPr>
          <a:xfrm>
            <a:off x="23639145" y="14894560"/>
            <a:ext cx="8105140" cy="56800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Caixa de Texto 7"/>
          <p:cNvSpPr txBox="1"/>
          <p:nvPr/>
        </p:nvSpPr>
        <p:spPr>
          <a:xfrm>
            <a:off x="23649305" y="20712430"/>
            <a:ext cx="8095615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/>
            <a:r>
              <a:rPr lang="pt-BR" altLang="en-US" sz="1600" b="1">
                <a:latin typeface="Arial" panose="020B0604020202020204" pitchFamily="34" charset="0"/>
                <a:cs typeface="Arial" panose="020B0604020202020204" pitchFamily="34" charset="0"/>
              </a:rPr>
              <a:t>Figura 2:</a:t>
            </a:r>
            <a:r>
              <a:rPr lang="pt-BR" altLang="en-US" sz="1600">
                <a:latin typeface="Arial" panose="020B0604020202020204" pitchFamily="34" charset="0"/>
                <a:cs typeface="Arial" panose="020B0604020202020204" pitchFamily="34" charset="0"/>
              </a:rPr>
              <a:t> Inibição da enzima -amilase pela formação de açucares redutores, na presença de Acarbose (principal inibidor da -amilase, FAE (fração acetato livre), FAEM (microencapsulada), concentrado membrana (CM) e comercial (CC) e as formulações do produto final (F1= 1,6 mg de FAEM/100mg de CM (1,6g/100g); F2=4 mg de FAEM/20mg de CM (20g/100g). Os dados expressam a média e as diferenças significativas entre os grupos foram analisadas por ANOVA, análise de variância e pelo teste de Tukey (p &lt;0,05). *FAE defere de Maltodextrina (p&lt;0,05); **F1 difere de Maltose e FAE(p&lt;0,05); #Acarbose, F2 e FAEM difere dos demais (p&lt;0,05).</a:t>
            </a:r>
            <a:endParaRPr lang="pt-BR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ixa de Texto 8"/>
          <p:cNvSpPr txBox="1"/>
          <p:nvPr/>
        </p:nvSpPr>
        <p:spPr>
          <a:xfrm>
            <a:off x="16885920" y="20806410"/>
            <a:ext cx="6745605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/>
            <a:r>
              <a:rPr lang="pt-BR" altLang="en-US" sz="1600" b="1">
                <a:latin typeface="Arial" panose="020B0604020202020204" pitchFamily="34" charset="0"/>
                <a:cs typeface="Arial" panose="020B0604020202020204" pitchFamily="34" charset="0"/>
              </a:rPr>
              <a:t>Figura 1.</a:t>
            </a:r>
            <a:r>
              <a:rPr lang="pt-BR" altLang="en-US" sz="1600">
                <a:latin typeface="Arial" panose="020B0604020202020204" pitchFamily="34" charset="0"/>
                <a:cs typeface="Arial" panose="020B0604020202020204" pitchFamily="34" charset="0"/>
              </a:rPr>
              <a:t> Inibição da enzima α-glucosidase pela formação de açúcares redutores, na presença de Acarbose (o principal inibidor), ASF (Antioxidant Stevia Fraction), MASF (Microencapsulated Antioxidante Stevia Fraction) e formulações (F1= 16 mg de MASF/100mg de MWP; F2=20 mg de FAEM/100 mg de CWP). Os dados expressam o valor da média ± erro padrão da média (spm). Diferenças significativas entre grupos foram analisadas pela ANOVA, análise de variância. As diferenças expressam diferenças significativas (p&lt;0,05).</a:t>
            </a:r>
            <a:endParaRPr lang="pt-BR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3775</Words>
  <Application>WPS Presentation</Application>
  <PresentationFormat>Personalizar</PresentationFormat>
  <Paragraphs>51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SimSun</vt:lpstr>
      <vt:lpstr>Wingdings</vt:lpstr>
      <vt:lpstr>Calibri</vt:lpstr>
      <vt:lpstr>Times New Roman</vt:lpstr>
      <vt:lpstr>Microsoft YaHei</vt:lpstr>
      <vt:lpstr>Arial Unicode MS</vt:lpstr>
      <vt:lpstr>Calibri Light</vt:lpstr>
      <vt:lpstr>Calibri</vt:lpstr>
      <vt:lpstr>Office Theme</vt:lpstr>
      <vt:lpstr>ATIVIDADE ANTIDIABÉTICA IN VITRO DE WHEY PROTEIN FORTIFICADO COM FRAÇÃO MICROENCAPSULADA DE ESTÉVIA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Bruno Melgar</dc:creator>
  <cp:lastModifiedBy>Ingrid Cabeça</cp:lastModifiedBy>
  <cp:revision>71</cp:revision>
  <cp:lastPrinted>2021-12-06T23:59:00Z</cp:lastPrinted>
  <dcterms:created xsi:type="dcterms:W3CDTF">2021-11-08T13:48:00Z</dcterms:created>
  <dcterms:modified xsi:type="dcterms:W3CDTF">2022-08-17T19:56:57Z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2021-02-01T12:00:00Z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2021-11-07T12:00:00Z</vt:filetime>
  </property>
  <property fmtid="{D5CDD505-2E9C-101B-9397-08002B2CF9AE}" pid="5" name="ICV">
    <vt:lpwstr>51D3DCB6E12B44108940866A48C3F67E</vt:lpwstr>
  </property>
  <property fmtid="{D5CDD505-2E9C-101B-9397-08002B2CF9AE}" pid="6" name="KSOProductBuildVer">
    <vt:lpwstr>1046-11.2.0.11254</vt:lpwstr>
  </property>
</Properties>
</file>